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69" autoAdjust="0"/>
    <p:restoredTop sz="94660"/>
  </p:normalViewPr>
  <p:slideViewPr>
    <p:cSldViewPr>
      <p:cViewPr>
        <p:scale>
          <a:sx n="90" d="100"/>
          <a:sy n="90" d="100"/>
        </p:scale>
        <p:origin x="-2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sideWall>
    <c:backWall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"/>
          <c:y val="0"/>
          <c:w val="0.98472222222222228"/>
          <c:h val="0.899463672056761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0277777777777777"/>
                  <c:y val="2.4753869984949252E-2"/>
                </c:manualLayout>
              </c:layout>
              <c:showVal val="1"/>
            </c:dLbl>
            <c:dLbl>
              <c:idx val="1"/>
              <c:layout>
                <c:manualLayout>
                  <c:x val="1.1111111111111136E-2"/>
                  <c:y val="-5.8509147237152698E-2"/>
                </c:manualLayout>
              </c:layout>
              <c:showVal val="1"/>
            </c:dLbl>
            <c:dLbl>
              <c:idx val="2"/>
              <c:layout>
                <c:manualLayout>
                  <c:x val="2.2222222222222272E-2"/>
                  <c:y val="-2.4753869984949241E-2"/>
                </c:manualLayout>
              </c:layout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492968.3</c:v>
                </c:pt>
                <c:pt idx="1">
                  <c:v>387510.6</c:v>
                </c:pt>
                <c:pt idx="2">
                  <c:v>399998.1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81003264"/>
        <c:axId val="81004800"/>
        <c:axId val="0"/>
      </c:bar3DChart>
      <c:catAx>
        <c:axId val="81003264"/>
        <c:scaling>
          <c:orientation val="minMax"/>
        </c:scaling>
        <c:axPos val="b"/>
        <c:numFmt formatCode="General" sourceLinked="1"/>
        <c:tickLblPos val="nextTo"/>
        <c:crossAx val="81004800"/>
        <c:crosses val="autoZero"/>
        <c:auto val="1"/>
        <c:lblAlgn val="ctr"/>
        <c:lblOffset val="100"/>
      </c:catAx>
      <c:valAx>
        <c:axId val="8100480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10032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sideWall>
    <c:backWall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6.2609361329833463E-4"/>
          <c:y val="0"/>
          <c:w val="0.99666272965879266"/>
          <c:h val="0.8954951420546116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1.3888888888888924E-3"/>
                  <c:y val="-4.6783625730994153E-3"/>
                </c:manualLayout>
              </c:layout>
              <c:showVal val="1"/>
            </c:dLbl>
            <c:dLbl>
              <c:idx val="3"/>
              <c:layout>
                <c:manualLayout>
                  <c:x val="-6.9444444444444527E-3"/>
                  <c:y val="-2.1052631578947382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Налоговые доходы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86140</c:v>
                </c:pt>
                <c:pt idx="3">
                  <c:v>3874.6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-6.9444444444444527E-3"/>
                  <c:y val="-3.0409356725146212E-2"/>
                </c:manualLayout>
              </c:layout>
              <c:spPr/>
              <c:txPr>
                <a:bodyPr/>
                <a:lstStyle/>
                <a:p>
                  <a:pPr>
                    <a:defRPr sz="1100" b="1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9.72222222222212E-3"/>
                  <c:y val="-5.380116959064336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4675,8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Налоговые доходы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89038.6</c:v>
                </c:pt>
                <c:pt idx="3">
                  <c:v>4675.8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2.7777777777777853E-2"/>
                  <c:y val="-3.0409356725146212E-2"/>
                </c:manualLayout>
              </c:layout>
              <c:showVal val="1"/>
            </c:dLbl>
            <c:dLbl>
              <c:idx val="3"/>
              <c:layout>
                <c:manualLayout>
                  <c:x val="2.6388888888888878E-2"/>
                  <c:y val="-2.1052631578947382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Налоговые доходы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94077</c:v>
                </c:pt>
                <c:pt idx="3">
                  <c:v>3864.4</c:v>
                </c:pt>
              </c:numCache>
            </c:numRef>
          </c:val>
        </c:ser>
        <c:dLbls>
          <c:showVal val="1"/>
        </c:dLbls>
        <c:shape val="box"/>
        <c:axId val="81922688"/>
        <c:axId val="81953152"/>
        <c:axId val="0"/>
      </c:bar3DChart>
      <c:catAx>
        <c:axId val="8192268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1953152"/>
        <c:crosses val="autoZero"/>
        <c:auto val="1"/>
        <c:lblAlgn val="ctr"/>
        <c:lblOffset val="100"/>
      </c:catAx>
      <c:valAx>
        <c:axId val="8195315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1922688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9.7222222222222224E-2"/>
                  <c:y val="2.2448261287155928E-2"/>
                </c:manualLayout>
              </c:layout>
              <c:showVal val="1"/>
            </c:dLbl>
            <c:dLbl>
              <c:idx val="1"/>
              <c:layout>
                <c:manualLayout>
                  <c:x val="4.1666666666666683E-3"/>
                  <c:y val="-5.1757945048336411E-2"/>
                </c:manualLayout>
              </c:layout>
              <c:showVal val="1"/>
            </c:dLbl>
            <c:dLbl>
              <c:idx val="2"/>
              <c:layout>
                <c:manualLayout>
                  <c:x val="4.6296296296296328E-3"/>
                  <c:y val="-1.683619596536692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491193.3</c:v>
                </c:pt>
                <c:pt idx="1">
                  <c:v>386979.5</c:v>
                </c:pt>
                <c:pt idx="2">
                  <c:v>402647.6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83280256"/>
        <c:axId val="83281792"/>
        <c:axId val="0"/>
      </c:bar3DChart>
      <c:catAx>
        <c:axId val="832802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3281792"/>
        <c:crosses val="autoZero"/>
        <c:auto val="1"/>
        <c:lblAlgn val="ctr"/>
        <c:lblOffset val="100"/>
      </c:catAx>
      <c:valAx>
        <c:axId val="8328179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3280256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view3D>
      <c:rotX val="50"/>
      <c:rotY val="150"/>
      <c:rAngAx val="1"/>
    </c:view3D>
    <c:sideWall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sideWall>
    <c:backWall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11405752405949252"/>
          <c:y val="2.5071157580391048E-2"/>
          <c:w val="0.88594247594050768"/>
          <c:h val="0.4857485633885726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государственного и муниципального долга</c:v>
                </c:pt>
                <c:pt idx="12">
                  <c:v>межбюджетные трансферты общего характера бюджетам поселений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43509.7</c:v>
                </c:pt>
                <c:pt idx="1">
                  <c:v>686.7</c:v>
                </c:pt>
                <c:pt idx="2">
                  <c:v>3345.4</c:v>
                </c:pt>
                <c:pt idx="3">
                  <c:v>8181.9</c:v>
                </c:pt>
                <c:pt idx="4">
                  <c:v>12765.6</c:v>
                </c:pt>
                <c:pt idx="5">
                  <c:v>189.4</c:v>
                </c:pt>
                <c:pt idx="6">
                  <c:v>237550.6</c:v>
                </c:pt>
                <c:pt idx="7">
                  <c:v>58123.1</c:v>
                </c:pt>
                <c:pt idx="8">
                  <c:v>14922.8</c:v>
                </c:pt>
                <c:pt idx="9">
                  <c:v>420</c:v>
                </c:pt>
                <c:pt idx="10">
                  <c:v>2975.7</c:v>
                </c:pt>
                <c:pt idx="11">
                  <c:v>9.2000000000000011</c:v>
                </c:pt>
                <c:pt idx="12">
                  <c:v>19967.599999999988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государственного и муниципального долга</c:v>
                </c:pt>
                <c:pt idx="12">
                  <c:v>межбюджетные трансферты общего характера бюджетам поселений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государственного и муниципального долга</c:v>
                </c:pt>
                <c:pt idx="12">
                  <c:v>межбюджетные трансферты общего характера бюджетам поселений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shape val="cone"/>
        <c:axId val="75055488"/>
        <c:axId val="75057024"/>
        <c:axId val="0"/>
      </c:bar3DChart>
      <c:catAx>
        <c:axId val="75055488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75057024"/>
        <c:crosses val="autoZero"/>
        <c:auto val="1"/>
        <c:lblAlgn val="ctr"/>
        <c:lblOffset val="100"/>
      </c:catAx>
      <c:valAx>
        <c:axId val="7505702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75055488"/>
        <c:crosses val="autoZero"/>
        <c:crossBetween val="between"/>
      </c:valAx>
    </c:plotArea>
    <c:plotVisOnly val="1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8C0F3-C555-4547-B70A-CF9F638FBC70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71779-36FE-4E4F-B570-3A7A69515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71779-36FE-4E4F-B570-3A7A69515FF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C334-D60D-49F0-9387-CA6F34C487C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2D9C-FD57-421A-9F9B-922A4A4EF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C334-D60D-49F0-9387-CA6F34C487C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2D9C-FD57-421A-9F9B-922A4A4EF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C334-D60D-49F0-9387-CA6F34C487C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2D9C-FD57-421A-9F9B-922A4A4EF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C334-D60D-49F0-9387-CA6F34C487C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2D9C-FD57-421A-9F9B-922A4A4EF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C334-D60D-49F0-9387-CA6F34C487C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2D9C-FD57-421A-9F9B-922A4A4EF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C334-D60D-49F0-9387-CA6F34C487C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2D9C-FD57-421A-9F9B-922A4A4EF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C334-D60D-49F0-9387-CA6F34C487C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2D9C-FD57-421A-9F9B-922A4A4EF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C334-D60D-49F0-9387-CA6F34C487C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2D9C-FD57-421A-9F9B-922A4A4EF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C334-D60D-49F0-9387-CA6F34C487C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2D9C-FD57-421A-9F9B-922A4A4EF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C334-D60D-49F0-9387-CA6F34C487C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2D9C-FD57-421A-9F9B-922A4A4EF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C334-D60D-49F0-9387-CA6F34C487C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2D9C-FD57-421A-9F9B-922A4A4EF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6C334-D60D-49F0-9387-CA6F34C487C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22D9C-FD57-421A-9F9B-922A4A4EF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fovarnav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ttp://photocdn.photogoroda.com/source2/cn3159/r3563/c3577/35359843.jpg?v=2017121311213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1071563"/>
            <a:ext cx="9143999" cy="57864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ВАРНАВИНСКИЙ МУНИЦИПАЛЬНЫЙ РАЙОН</a:t>
            </a:r>
            <a:endParaRPr lang="ru-RU" sz="28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2857496"/>
            <a:ext cx="7572428" cy="1815882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Arial Black" pitchFamily="34" charset="0"/>
                <a:cs typeface="Microsoft Sans Serif" pitchFamily="34" charset="0"/>
              </a:rPr>
              <a:t>БЮДЖЕТ  ДЛЯ ГРАЖДАН  К РЕШЕНИЮ ЗЕМСКОГО СОБРАНИЯ «ОБ ИСПОЛНЕНИИ РАЙОННОГО БЮДЖЕТА ЗА 2017 ГОД»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latin typeface="Arial Black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СОБЛЮДЕНИЕ  ТРЕБОВАНИЙ  БЮДЖЕТНОГО ЗАКОНОДАТЕЛЬСТВА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78645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0158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Требование нормативного документа</a:t>
                      </a:r>
                      <a:endParaRPr lang="ru-RU" sz="14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Нормативный документ</a:t>
                      </a:r>
                      <a:endParaRPr lang="ru-RU" sz="14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Условие</a:t>
                      </a:r>
                      <a:endParaRPr lang="ru-RU" sz="14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Соответствие</a:t>
                      </a:r>
                      <a:r>
                        <a:rPr lang="ru-RU" sz="1400" b="1" baseline="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требованиям бюджетного кодекса</a:t>
                      </a:r>
                      <a:endParaRPr lang="ru-RU" sz="14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1330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Предельный объем дефицита бюджета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Бюджетный кодекс РФ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должен превышать установленного Бюджетным кодексов предела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Соответствует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191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Отношение текущих расходов к доходам бюджета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Бюджетный кодекс РФ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Менее 100 %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Соответствует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191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Отношение расходов</a:t>
                      </a:r>
                      <a:r>
                        <a:rPr lang="ru-RU" sz="14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обслуживание долга к общим расходам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Бюджетный кодекс РФ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должно превышать 15% расходов бюджета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Соответствует</a:t>
                      </a:r>
                    </a:p>
                  </a:txBody>
                  <a:tcPr/>
                </a:tc>
              </a:tr>
              <a:tr h="193349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Предельный объем муниципального долга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Бюджетный кодекс РФ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должен</a:t>
                      </a:r>
                      <a:r>
                        <a:rPr lang="ru-RU" sz="14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превышать утвержденный объем доходов районного бюджета без учета утвержденного объема безвозмездных поступлений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Соответствует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финансового управления администрации Варнавинского муниципального района</a:t>
            </a:r>
            <a:endParaRPr lang="ru-RU" sz="28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00166" y="2000240"/>
            <a:ext cx="6357982" cy="36433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Финансовое управление администрации Варнавинского муниципального района Нижегородской области</a:t>
            </a:r>
          </a:p>
          <a:p>
            <a:pPr algn="ctr"/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Местонахождение : 606760, Нижегородская область, р.п.Варнавино, пл.Советская д.1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Начальник финансового управления :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Серебрякова  Наталья Викторовна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Контактный телефон : (883158) 3-56-47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 электронной почты :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fovarnav@mail.ru</a:t>
            </a:r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График работы : понедельник-четверг  с 8-00 до 17-00      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Пятница –с 8-00 до 16-00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Перерыв на обед : с 12-00 до 13-00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Выходные дни : суббота-воскресенье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ОТЧЕТ ОБ ИСПОЛНЕНИИ БЮДЖЕТА </a:t>
            </a:r>
            <a:endParaRPr lang="ru-RU" sz="28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содержит данные об исполнении бюджета по доходам, расходам и источникам финансирования дефицита бюджета в соответствии с бюджетной классификацией Российской Федерации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Годовой отчет об исполнении районного бюджета подлежит рассмотрению Земским собранием Варнавинского муниципального района и утверждается решением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Решением Земского собрания Варнавинского муниципального района об исполнении районного бюджета утверждается отчет об исполнении районного бюджета за отчетный финансовый год с указанием общего объема доходов, расходов и дефицита (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профицита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районного бюджета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отчете об исполнении районного бюджета указывается сколько и каких доходов поступило в бюджет за год и на какие цели эти денежные средства были израсходованы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РАЙОННОГО БЮДЖЕТА ПО ДОХОДАМ В  2015-2017 годах ,( т.руб.)</a:t>
            </a:r>
            <a:endParaRPr lang="ru-RU" sz="28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38"/>
          <a:ext cx="9144000" cy="564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ИЗМЕНЕНИЙ НАЛОГОВЫХ И НЕНАЛОГОВЫХ ДОХОДОВ РАЙОННОГО БЮДЖЕТА ЗА 2015-2017 г.г. ( т.руб.)</a:t>
            </a:r>
            <a:r>
              <a:rPr lang="ru-RU" sz="2400" b="1" dirty="0" smtClean="0">
                <a:solidFill>
                  <a:srgbClr val="FFFF00"/>
                </a:solidFill>
              </a:rPr>
              <a:t/>
            </a:r>
            <a:br>
              <a:rPr lang="ru-RU" sz="2400" b="1" dirty="0" smtClean="0">
                <a:solidFill>
                  <a:srgbClr val="FFFF00"/>
                </a:solidFill>
              </a:rPr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  <a:br>
              <a:rPr lang="ru-RU" sz="3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2017  ГОД ,      т.руб.</a:t>
            </a:r>
            <a:br>
              <a:rPr lang="ru-RU" sz="3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1571612"/>
            <a:ext cx="3929090" cy="92869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  <a:endParaRPr lang="ru-RU" sz="2000" b="1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2643182"/>
            <a:ext cx="3929090" cy="8572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СУБВЕНЦИИ</a:t>
            </a:r>
            <a:endParaRPr lang="ru-RU" sz="2000" b="1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3714752"/>
            <a:ext cx="3929090" cy="8572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  <a:endParaRPr lang="ru-RU" sz="2000" b="1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4786322"/>
            <a:ext cx="3857652" cy="92869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ИНЫЕ МЕЖБЮДЖЕТНЫЕ ТРАНСФЕРТЫ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6000768"/>
            <a:ext cx="6858048" cy="64294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ПОСТУПИЛО 302318,2 Т.РУБ.</a:t>
            </a:r>
            <a:endParaRPr lang="ru-RU" b="1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714876" y="1785926"/>
            <a:ext cx="1071570" cy="500066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4714876" y="2786058"/>
            <a:ext cx="1071570" cy="500066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714876" y="3929066"/>
            <a:ext cx="1071570" cy="500066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714876" y="5000636"/>
            <a:ext cx="1071570" cy="500066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57950" y="1643050"/>
            <a:ext cx="1143008" cy="78581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82251.7</a:t>
            </a:r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57950" y="2714620"/>
            <a:ext cx="1143008" cy="78581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189133.8</a:t>
            </a:r>
          </a:p>
          <a:p>
            <a:pPr algn="ctr"/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357950" y="3857628"/>
            <a:ext cx="1143008" cy="78581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22703.4</a:t>
            </a:r>
          </a:p>
          <a:p>
            <a:pPr algn="ctr"/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357950" y="4929198"/>
            <a:ext cx="1143008" cy="8572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8229.3</a:t>
            </a:r>
            <a:endParaRPr lang="ru-RU" b="1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РАЙОННОГО БЮДЖЕТА ПО РАСХОДАМ ЗА 2015-2017 г.г. , т.руб.</a:t>
            </a:r>
            <a:endParaRPr lang="ru-RU" sz="28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6094" y="1190359"/>
          <a:ext cx="9144000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 РАСХОДОВ   РАЙОННОГО  БЮДЖЕТА ПО РАЗДЕЛАМ  РАСХОДОВ  ЗА </a:t>
            </a:r>
            <a:br>
              <a:rPr lang="ru-RU" sz="27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2017 год (т.руб.)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 </a:t>
            </a:r>
            <a:r>
              <a:rPr lang="ru-RU" sz="31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РАСХОДОВ   РАЙОННОГО БЮДЖЕТА  В  РАЗРЕЗЕ  МУНИЦИПАЛЬНЫХ ПРОГРАММ  ЗА  2017 </a:t>
            </a:r>
            <a:r>
              <a:rPr lang="ru-RU" sz="3100" b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   т.руб.</a:t>
            </a:r>
            <a:br>
              <a:rPr lang="ru-RU" sz="3100" b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7"/>
          <a:ext cx="9144000" cy="558231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6786578"/>
                <a:gridCol w="785818"/>
                <a:gridCol w="714380"/>
                <a:gridCol w="857224"/>
              </a:tblGrid>
              <a:tr h="35718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7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1.МП "Защита населения и территорий от чрезвычайных ситуаций, обеспечение пожарной безопасности и безопасности людей на водных объектах Варнавинского района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3635,5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3225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88,7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2.МП "Развитие агропромышленного комплекса Варнавинского района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4616,2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4616,2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3.МП "Содействие занятости населения Варнавинского района 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195,3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195,3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4.МП "Охрана окружающей среды Варнавинского района 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189,5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5.МП "Развитие предпринимательства и туризма Варнавинского района Нижегородской области 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470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6.МП "Управление муниципальным имуществом Варнавинского района на 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314,9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314,9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7.МП "Развитие физической культуры и спорта в Варнавинском муниципальном районе"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5339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8.МП "Управление муниципальными финансами Варнавинского района"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30602,5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30588,5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9.МП "Развитие культуры Варнавинского района  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43693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43103,5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7718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10.МП "Развитие образования Варнавинского района 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238361,4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237550,7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11.МП "Информационное общество Варнавинского муниципального района Нижегородской области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2975,7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2975,7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12. МП "Обеспечение общественного порядка и противодейтсвия преступности в Варнавинском муниципальном районе Нижегородской области ""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120,4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ИТОГО ПРОГРАММНЫЕ РАСХОДЫ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325594,4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323769,6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 ДОЛГ</a:t>
            </a:r>
            <a:r>
              <a:rPr lang="en-US" sz="31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2017 ГОД, т.руб.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57290" y="1285860"/>
            <a:ext cx="2357454" cy="11430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ОСНОВНОЙ ДОЛГ ПО БЮДЖЕТНЫМ КРЕДИТАМ НА 01.01.2018 Г</a:t>
            </a:r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28" y="3929066"/>
            <a:ext cx="2214578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НА ОБСЛУЖИВАНИЕ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МУНИЦИПАЛЬ-НОГО ДОЛГА</a:t>
            </a:r>
            <a:endParaRPr lang="ru-RU" sz="1600" b="1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286248" y="1785926"/>
            <a:ext cx="1000132" cy="285752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357686" y="4357694"/>
            <a:ext cx="1000132" cy="285752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15074" y="1357298"/>
            <a:ext cx="1214446" cy="107157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4600,00</a:t>
            </a:r>
            <a:endParaRPr lang="ru-RU" b="1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15074" y="4000504"/>
            <a:ext cx="1214446" cy="11430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9,2</a:t>
            </a:r>
            <a:endParaRPr lang="ru-RU" sz="2000" b="1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518</Words>
  <Application>Microsoft Office PowerPoint</Application>
  <PresentationFormat>Экран (4:3)</PresentationFormat>
  <Paragraphs>131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ВАРНАВИНСКИЙ МУНИЦИПАЛЬНЫЙ РАЙОН</vt:lpstr>
      <vt:lpstr>ЧТО ТАКОЕ ОТЧЕТ ОБ ИСПОЛНЕНИИ БЮДЖЕТА </vt:lpstr>
      <vt:lpstr>ИСПОЛНЕНИЕ РАЙОННОГО БЮДЖЕТА ПО ДОХОДАМ В  2015-2017 годах ,( т.руб.)</vt:lpstr>
      <vt:lpstr>  ДИНАМИКА ИЗМЕНЕНИЙ НАЛОГОВЫХ И НЕНАЛОГОВЫХ ДОХОДОВ РАЙОННОГО БЮДЖЕТА ЗА 2015-2017 г.г. ( т.руб.) </vt:lpstr>
      <vt:lpstr>   БЕЗВОЗМЕЗДНЫЕ ПОСТУПЛЕНИЯ  ЗА 2017  ГОД ,      т.руб.  </vt:lpstr>
      <vt:lpstr>ИСПОЛНЕНИЕ РАЙОННОГО БЮДЖЕТА ПО РАСХОДАМ ЗА 2015-2017 г.г. , т.руб.</vt:lpstr>
      <vt:lpstr>  СТРУКТУРА  РАСХОДОВ   РАЙОННОГО  БЮДЖЕТА ПО РАЗДЕЛАМ  РАСХОДОВ  ЗА   2017 год (т.руб.) </vt:lpstr>
      <vt:lpstr>   ИСПОЛНЕНИЕ  РАСХОДОВ   РАЙОННОГО БЮДЖЕТА  В  РАЗРЕЗЕ  МУНИЦИПАЛЬНЫХ ПРОГРАММ  ЗА  2017 год    т.руб.  </vt:lpstr>
      <vt:lpstr> МУНИЦИПАЛЬНЫЙ  ДОЛГ ЗА 2017 ГОД, т.руб. </vt:lpstr>
      <vt:lpstr> СОБЛЮДЕНИЕ  ТРЕБОВАНИЙ  БЮДЖЕТНОГО ЗАКОНОДАТЕЛЬСТВА </vt:lpstr>
      <vt:lpstr>Контактная информация финансового управления администрации Варнавинского муниципального района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69</cp:revision>
  <dcterms:created xsi:type="dcterms:W3CDTF">2018-04-26T06:13:09Z</dcterms:created>
  <dcterms:modified xsi:type="dcterms:W3CDTF">2018-05-04T06:07:19Z</dcterms:modified>
</cp:coreProperties>
</file>